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120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CF3849-48CC-4705-B7C8-C6FAF0F12187}" type="datetimeFigureOut">
              <a:rPr kumimoji="1" lang="ja-JP" altLang="en-US" smtClean="0"/>
              <a:t>2022/12/30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79525"/>
            <a:ext cx="499110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8544E3-AA68-46C3-BD69-88367E89F4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565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425AA-E439-47F7-A7B4-2FD644F01208}" type="datetimeFigureOut">
              <a:rPr kumimoji="1" lang="ja-JP" altLang="en-US" smtClean="0"/>
              <a:t>2022/12/30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FC15D-5AB3-45C6-92BB-7C065FF250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485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425AA-E439-47F7-A7B4-2FD644F01208}" type="datetimeFigureOut">
              <a:rPr kumimoji="1" lang="ja-JP" altLang="en-US" smtClean="0"/>
              <a:t>2022/12/30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FC15D-5AB3-45C6-92BB-7C065FF250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408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425AA-E439-47F7-A7B4-2FD644F01208}" type="datetimeFigureOut">
              <a:rPr kumimoji="1" lang="ja-JP" altLang="en-US" smtClean="0"/>
              <a:t>2022/12/30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FC15D-5AB3-45C6-92BB-7C065FF250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3133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425AA-E439-47F7-A7B4-2FD644F01208}" type="datetimeFigureOut">
              <a:rPr kumimoji="1" lang="ja-JP" altLang="en-US" smtClean="0"/>
              <a:t>2022/12/30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FC15D-5AB3-45C6-92BB-7C065FF250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6978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425AA-E439-47F7-A7B4-2FD644F01208}" type="datetimeFigureOut">
              <a:rPr kumimoji="1" lang="ja-JP" altLang="en-US" smtClean="0"/>
              <a:t>2022/12/30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FC15D-5AB3-45C6-92BB-7C065FF250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0248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425AA-E439-47F7-A7B4-2FD644F01208}" type="datetimeFigureOut">
              <a:rPr kumimoji="1" lang="ja-JP" altLang="en-US" smtClean="0"/>
              <a:t>2022/12/30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FC15D-5AB3-45C6-92BB-7C065FF250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841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425AA-E439-47F7-A7B4-2FD644F01208}" type="datetimeFigureOut">
              <a:rPr kumimoji="1" lang="ja-JP" altLang="en-US" smtClean="0"/>
              <a:t>2022/12/30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FC15D-5AB3-45C6-92BB-7C065FF250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0925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425AA-E439-47F7-A7B4-2FD644F01208}" type="datetimeFigureOut">
              <a:rPr kumimoji="1" lang="ja-JP" altLang="en-US" smtClean="0"/>
              <a:t>2022/12/30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FC15D-5AB3-45C6-92BB-7C065FF250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9850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425AA-E439-47F7-A7B4-2FD644F01208}" type="datetimeFigureOut">
              <a:rPr kumimoji="1" lang="ja-JP" altLang="en-US" smtClean="0"/>
              <a:t>2022/12/30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FC15D-5AB3-45C6-92BB-7C065FF250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5264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425AA-E439-47F7-A7B4-2FD644F01208}" type="datetimeFigureOut">
              <a:rPr kumimoji="1" lang="ja-JP" altLang="en-US" smtClean="0"/>
              <a:t>2022/12/30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FC15D-5AB3-45C6-92BB-7C065FF250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2090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425AA-E439-47F7-A7B4-2FD644F01208}" type="datetimeFigureOut">
              <a:rPr kumimoji="1" lang="ja-JP" altLang="en-US" smtClean="0"/>
              <a:t>2022/12/30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FC15D-5AB3-45C6-92BB-7C065FF250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9350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425AA-E439-47F7-A7B4-2FD644F01208}" type="datetimeFigureOut">
              <a:rPr kumimoji="1" lang="ja-JP" altLang="en-US" smtClean="0"/>
              <a:t>2022/12/30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FC15D-5AB3-45C6-92BB-7C065FF250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394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18" Type="http://schemas.openxmlformats.org/officeDocument/2006/relationships/image" Target="../media/image17.svg"/><Relationship Id="rId3" Type="http://schemas.openxmlformats.org/officeDocument/2006/relationships/image" Target="../media/image2.jp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17" Type="http://schemas.openxmlformats.org/officeDocument/2006/relationships/image" Target="../media/image16.png"/><Relationship Id="rId2" Type="http://schemas.openxmlformats.org/officeDocument/2006/relationships/image" Target="../media/image1.jpg"/><Relationship Id="rId16" Type="http://schemas.openxmlformats.org/officeDocument/2006/relationships/image" Target="../media/image15.sv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svg"/><Relationship Id="rId19" Type="http://schemas.openxmlformats.org/officeDocument/2006/relationships/image" Target="../media/image18.png"/><Relationship Id="rId4" Type="http://schemas.openxmlformats.org/officeDocument/2006/relationships/image" Target="../media/image3.jpg"/><Relationship Id="rId9" Type="http://schemas.openxmlformats.org/officeDocument/2006/relationships/image" Target="../media/image8.png"/><Relationship Id="rId14" Type="http://schemas.openxmlformats.org/officeDocument/2006/relationships/image" Target="../media/image13.sv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6F14D3A-9255-8E28-0491-CAC9B2A51005}"/>
              </a:ext>
            </a:extLst>
          </p:cNvPr>
          <p:cNvSpPr/>
          <p:nvPr/>
        </p:nvSpPr>
        <p:spPr>
          <a:xfrm>
            <a:off x="131334" y="4023832"/>
            <a:ext cx="3552231" cy="238098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 dirty="0"/>
          </a:p>
        </p:txBody>
      </p:sp>
      <p:sp>
        <p:nvSpPr>
          <p:cNvPr id="54" name="四角形: 角を丸くする 53">
            <a:extLst>
              <a:ext uri="{FF2B5EF4-FFF2-40B4-BE49-F238E27FC236}">
                <a16:creationId xmlns:a16="http://schemas.microsoft.com/office/drawing/2014/main" id="{2CE106EE-6E8F-AFD4-0739-4C4CE970B8D4}"/>
              </a:ext>
            </a:extLst>
          </p:cNvPr>
          <p:cNvSpPr/>
          <p:nvPr/>
        </p:nvSpPr>
        <p:spPr>
          <a:xfrm>
            <a:off x="4044754" y="3477627"/>
            <a:ext cx="5460635" cy="65875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7A1319B3-73E4-B7D8-3299-89BFBFDB85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78921"/>
            <a:ext cx="1643868" cy="191370"/>
          </a:xfrm>
        </p:spPr>
        <p:txBody>
          <a:bodyPr>
            <a:normAutofit fontScale="90000"/>
          </a:bodyPr>
          <a:lstStyle/>
          <a:p>
            <a:r>
              <a:rPr lang="ja-JP" altLang="en-US" sz="1625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共同生活援助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98A1551-23A2-C91E-2E33-EA25522E05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8357" y="1819330"/>
            <a:ext cx="1981200" cy="886763"/>
          </a:xfrm>
        </p:spPr>
        <p:txBody>
          <a:bodyPr>
            <a:normAutofit/>
          </a:bodyPr>
          <a:lstStyle/>
          <a:p>
            <a:r>
              <a:rPr lang="ja-JP" altLang="en-US" sz="32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入居者</a:t>
            </a:r>
            <a:endParaRPr lang="ja-JP" altLang="en-US" sz="325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FBB547D-713B-9AE8-54EE-FE6FF0959267}"/>
              </a:ext>
            </a:extLst>
          </p:cNvPr>
          <p:cNvSpPr txBox="1">
            <a:spLocks/>
          </p:cNvSpPr>
          <p:nvPr/>
        </p:nvSpPr>
        <p:spPr>
          <a:xfrm>
            <a:off x="207114" y="762264"/>
            <a:ext cx="3292288" cy="793494"/>
          </a:xfrm>
          <a:prstGeom prst="rect">
            <a:avLst/>
          </a:prstGeom>
        </p:spPr>
        <p:txBody>
          <a:bodyPr vert="horz" lIns="74295" tIns="37148" rIns="74295" bIns="37148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388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クレスタ嵐山</a:t>
            </a:r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6E2A884C-E284-30F8-A448-05020F234F10}"/>
              </a:ext>
            </a:extLst>
          </p:cNvPr>
          <p:cNvSpPr txBox="1">
            <a:spLocks/>
          </p:cNvSpPr>
          <p:nvPr/>
        </p:nvSpPr>
        <p:spPr>
          <a:xfrm>
            <a:off x="610930" y="2610293"/>
            <a:ext cx="2593043" cy="56577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vert="horz" lIns="74295" tIns="37148" rIns="74295" bIns="37148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4388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90500" stA="37000" endPos="65000" dir="5400000" sy="-100000" algn="bl" rotWithShape="0"/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募　集　中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C8408981-14D5-8936-8CB8-00B9A52C5178}"/>
              </a:ext>
            </a:extLst>
          </p:cNvPr>
          <p:cNvSpPr/>
          <p:nvPr/>
        </p:nvSpPr>
        <p:spPr>
          <a:xfrm>
            <a:off x="119328" y="3320505"/>
            <a:ext cx="3552231" cy="557234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9FE8C0D-DFAA-549F-01D5-EF3CFA7B5B56}"/>
              </a:ext>
            </a:extLst>
          </p:cNvPr>
          <p:cNvSpPr txBox="1"/>
          <p:nvPr/>
        </p:nvSpPr>
        <p:spPr>
          <a:xfrm>
            <a:off x="80633" y="3379170"/>
            <a:ext cx="3629621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95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クレスタ嵐山ってどんなところ？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7516FE8-5981-6C7F-7E2C-E587466EAFAF}"/>
              </a:ext>
            </a:extLst>
          </p:cNvPr>
          <p:cNvSpPr txBox="1"/>
          <p:nvPr/>
        </p:nvSpPr>
        <p:spPr>
          <a:xfrm>
            <a:off x="169834" y="4024450"/>
            <a:ext cx="355223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dirty="0"/>
              <a:t>①武蔵嵐山駅から徒歩３分の立地です。</a:t>
            </a:r>
            <a:endParaRPr lang="en-US" altLang="ja-JP" sz="1300" dirty="0"/>
          </a:p>
          <a:p>
            <a:r>
              <a:rPr lang="ja-JP" altLang="en-US" sz="1300" dirty="0"/>
              <a:t>　お買い物や就労にも便利な立地です。</a:t>
            </a:r>
            <a:endParaRPr lang="en-US" altLang="ja-JP" sz="1300" dirty="0"/>
          </a:p>
          <a:p>
            <a:r>
              <a:rPr lang="ja-JP" altLang="en-US" sz="1300" dirty="0"/>
              <a:t>②貴重品の管理、通院のお手伝い、</a:t>
            </a:r>
            <a:endParaRPr lang="en-US" altLang="ja-JP" sz="1300" dirty="0"/>
          </a:p>
          <a:p>
            <a:r>
              <a:rPr lang="ja-JP" altLang="en-US" sz="1300" dirty="0"/>
              <a:t>　就労先のご紹介などご利用者さまお一人</a:t>
            </a:r>
            <a:endParaRPr lang="en-US" altLang="ja-JP" sz="1300" dirty="0"/>
          </a:p>
          <a:p>
            <a:r>
              <a:rPr lang="ja-JP" altLang="en-US" sz="1300" dirty="0"/>
              <a:t>　お一人のご要望に合わせて様々なご支援を</a:t>
            </a:r>
            <a:endParaRPr lang="en-US" altLang="ja-JP" sz="1300" dirty="0"/>
          </a:p>
          <a:p>
            <a:r>
              <a:rPr lang="ja-JP" altLang="en-US" sz="1300" dirty="0"/>
              <a:t>　させて頂きます。</a:t>
            </a:r>
            <a:endParaRPr lang="en-US" altLang="ja-JP" sz="1300" dirty="0"/>
          </a:p>
          <a:p>
            <a:r>
              <a:rPr lang="ja-JP" altLang="en-US" sz="1300" dirty="0"/>
              <a:t>③精神病院勤務経験のあるスタッフがおり、　</a:t>
            </a:r>
            <a:endParaRPr lang="en-US" altLang="ja-JP" sz="1300" dirty="0"/>
          </a:p>
          <a:p>
            <a:r>
              <a:rPr lang="ja-JP" altLang="en-US" sz="1300" dirty="0"/>
              <a:t>　区分の高い方でも積極的にご支援致します。</a:t>
            </a:r>
            <a:endParaRPr lang="en-US" altLang="ja-JP" sz="1300" dirty="0"/>
          </a:p>
          <a:p>
            <a:r>
              <a:rPr lang="ja-JP" altLang="en-US" sz="1300" dirty="0"/>
              <a:t>④共用部では</a:t>
            </a:r>
            <a:r>
              <a:rPr lang="en-US" altLang="ja-JP" sz="1300" dirty="0" err="1"/>
              <a:t>Youtube</a:t>
            </a:r>
            <a:r>
              <a:rPr lang="ja-JP" altLang="en-US" sz="1300" dirty="0"/>
              <a:t>等が見れるテレビを</a:t>
            </a:r>
            <a:endParaRPr lang="en-US" altLang="ja-JP" sz="1300" dirty="0"/>
          </a:p>
          <a:p>
            <a:r>
              <a:rPr lang="ja-JP" altLang="en-US" sz="1300" dirty="0"/>
              <a:t>　設置、各お部屋では高速無料</a:t>
            </a:r>
            <a:r>
              <a:rPr lang="en-US" altLang="ja-JP" sz="1300" dirty="0" err="1"/>
              <a:t>Wifi</a:t>
            </a:r>
            <a:r>
              <a:rPr lang="ja-JP" altLang="en-US" sz="1300" dirty="0"/>
              <a:t>が使え、</a:t>
            </a:r>
            <a:endParaRPr lang="en-US" altLang="ja-JP" sz="1300" dirty="0"/>
          </a:p>
          <a:p>
            <a:r>
              <a:rPr lang="ja-JP" altLang="en-US" sz="1300" dirty="0"/>
              <a:t>　衛星放送もご覧いただけます。</a:t>
            </a:r>
            <a:endParaRPr lang="en-US" altLang="ja-JP" sz="1300" dirty="0"/>
          </a:p>
          <a:p>
            <a:endParaRPr lang="ja-JP" altLang="en-US" sz="1300" dirty="0"/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A5C243E5-E280-0793-ED03-0621AEE0CD35}"/>
              </a:ext>
            </a:extLst>
          </p:cNvPr>
          <p:cNvCxnSpPr>
            <a:cxnSpLocks/>
          </p:cNvCxnSpPr>
          <p:nvPr/>
        </p:nvCxnSpPr>
        <p:spPr>
          <a:xfrm>
            <a:off x="3846085" y="143435"/>
            <a:ext cx="15179" cy="6714565"/>
          </a:xfrm>
          <a:prstGeom prst="line">
            <a:avLst/>
          </a:prstGeom>
          <a:ln cmpd="dbl">
            <a:solidFill>
              <a:schemeClr val="tx1">
                <a:alpha val="64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タイトル 1">
            <a:extLst>
              <a:ext uri="{FF2B5EF4-FFF2-40B4-BE49-F238E27FC236}">
                <a16:creationId xmlns:a16="http://schemas.microsoft.com/office/drawing/2014/main" id="{F2477331-F9D0-76B1-D235-1985DA8ED674}"/>
              </a:ext>
            </a:extLst>
          </p:cNvPr>
          <p:cNvSpPr txBox="1">
            <a:spLocks/>
          </p:cNvSpPr>
          <p:nvPr/>
        </p:nvSpPr>
        <p:spPr>
          <a:xfrm>
            <a:off x="4385191" y="401225"/>
            <a:ext cx="5167226" cy="321298"/>
          </a:xfrm>
          <a:prstGeom prst="rect">
            <a:avLst/>
          </a:prstGeom>
        </p:spPr>
        <p:txBody>
          <a:bodyPr vert="horz" lIns="74295" tIns="37148" rIns="74295" bIns="37148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クリスマスお楽しみ会を開きました☆</a:t>
            </a: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CD832D96-897F-3D54-4C85-B599264B01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060211" y="1608502"/>
            <a:ext cx="1680372" cy="1860964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B2FFDBD6-A103-B581-EE19-FECCBAC330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2774" y="1231719"/>
            <a:ext cx="1610589" cy="2147451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82D7F93C-DB44-9E21-68C5-785F7BF8C4B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9176" y="1625801"/>
            <a:ext cx="2337825" cy="1753369"/>
          </a:xfrm>
          <a:prstGeom prst="rect">
            <a:avLst/>
          </a:prstGeom>
        </p:spPr>
      </p:pic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C25F3322-8754-764E-B443-5703C1637A01}"/>
              </a:ext>
            </a:extLst>
          </p:cNvPr>
          <p:cNvSpPr/>
          <p:nvPr/>
        </p:nvSpPr>
        <p:spPr>
          <a:xfrm>
            <a:off x="6255905" y="1823485"/>
            <a:ext cx="611386" cy="6071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pic>
        <p:nvPicPr>
          <p:cNvPr id="25" name="グラフィックス 24" descr="笑顔 (塗りつぶしなし)">
            <a:extLst>
              <a:ext uri="{FF2B5EF4-FFF2-40B4-BE49-F238E27FC236}">
                <a16:creationId xmlns:a16="http://schemas.microsoft.com/office/drawing/2014/main" id="{D01F3219-EA0B-558B-3596-26E47058A10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241392" y="1792751"/>
            <a:ext cx="668644" cy="668644"/>
          </a:xfrm>
          <a:prstGeom prst="rect">
            <a:avLst/>
          </a:prstGeom>
        </p:spPr>
      </p:pic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9E60CA0E-A06B-A54C-292C-4ADC472091CF}"/>
              </a:ext>
            </a:extLst>
          </p:cNvPr>
          <p:cNvSpPr/>
          <p:nvPr/>
        </p:nvSpPr>
        <p:spPr>
          <a:xfrm>
            <a:off x="7291295" y="1885776"/>
            <a:ext cx="611386" cy="6071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1AC2DEFC-288C-8E2B-38F3-3639076B06E9}"/>
              </a:ext>
            </a:extLst>
          </p:cNvPr>
          <p:cNvSpPr/>
          <p:nvPr/>
        </p:nvSpPr>
        <p:spPr>
          <a:xfrm>
            <a:off x="8367700" y="1686870"/>
            <a:ext cx="337431" cy="39781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pic>
        <p:nvPicPr>
          <p:cNvPr id="27" name="グラフィックス 26" descr="舌を出している顔 (塗りつぶしなし)">
            <a:extLst>
              <a:ext uri="{FF2B5EF4-FFF2-40B4-BE49-F238E27FC236}">
                <a16:creationId xmlns:a16="http://schemas.microsoft.com/office/drawing/2014/main" id="{D841264B-08B2-4D9D-B08B-C6765B51A13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268247" y="1827422"/>
            <a:ext cx="675063" cy="675063"/>
          </a:xfrm>
          <a:prstGeom prst="rect">
            <a:avLst/>
          </a:prstGeom>
        </p:spPr>
      </p:pic>
      <p:pic>
        <p:nvPicPr>
          <p:cNvPr id="32" name="グラフィックス 31" descr="面白い顔 (塗りつぶしなし)">
            <a:extLst>
              <a:ext uri="{FF2B5EF4-FFF2-40B4-BE49-F238E27FC236}">
                <a16:creationId xmlns:a16="http://schemas.microsoft.com/office/drawing/2014/main" id="{5E79FC42-0169-44FF-406E-EDD63E4F3D1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360959" y="1698799"/>
            <a:ext cx="350916" cy="350916"/>
          </a:xfrm>
          <a:prstGeom prst="rect">
            <a:avLst/>
          </a:prstGeom>
        </p:spPr>
      </p:pic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FA5B99A6-A122-628A-A23F-F0AAF39C1B56}"/>
              </a:ext>
            </a:extLst>
          </p:cNvPr>
          <p:cNvSpPr/>
          <p:nvPr/>
        </p:nvSpPr>
        <p:spPr>
          <a:xfrm>
            <a:off x="8921815" y="1625799"/>
            <a:ext cx="337431" cy="39781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pic>
        <p:nvPicPr>
          <p:cNvPr id="36" name="グラフィックス 35" descr="笑顔 (塗りつぶしなし)">
            <a:extLst>
              <a:ext uri="{FF2B5EF4-FFF2-40B4-BE49-F238E27FC236}">
                <a16:creationId xmlns:a16="http://schemas.microsoft.com/office/drawing/2014/main" id="{46689EF1-0A47-72C1-EF8C-B3D8969622F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877896" y="1627627"/>
            <a:ext cx="430844" cy="430844"/>
          </a:xfrm>
          <a:prstGeom prst="rect">
            <a:avLst/>
          </a:prstGeom>
        </p:spPr>
      </p:pic>
      <p:pic>
        <p:nvPicPr>
          <p:cNvPr id="38" name="グラフィックス 37" descr="ベル">
            <a:extLst>
              <a:ext uri="{FF2B5EF4-FFF2-40B4-BE49-F238E27FC236}">
                <a16:creationId xmlns:a16="http://schemas.microsoft.com/office/drawing/2014/main" id="{53BDF52C-C05C-AE74-D2EC-7868F289E2C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903221" y="-24919"/>
            <a:ext cx="742950" cy="742950"/>
          </a:xfrm>
          <a:prstGeom prst="rect">
            <a:avLst/>
          </a:prstGeom>
        </p:spPr>
      </p:pic>
      <p:pic>
        <p:nvPicPr>
          <p:cNvPr id="40" name="グラフィックス 39" descr="靴下">
            <a:extLst>
              <a:ext uri="{FF2B5EF4-FFF2-40B4-BE49-F238E27FC236}">
                <a16:creationId xmlns:a16="http://schemas.microsoft.com/office/drawing/2014/main" id="{71E9B238-3259-4EF5-E0FC-4099DB46FA50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398141" y="762290"/>
            <a:ext cx="742950" cy="742950"/>
          </a:xfrm>
          <a:prstGeom prst="rect">
            <a:avLst/>
          </a:prstGeom>
        </p:spPr>
      </p:pic>
      <p:pic>
        <p:nvPicPr>
          <p:cNvPr id="42" name="グラフィックス 41" descr="ホリデイ ツリー">
            <a:extLst>
              <a:ext uri="{FF2B5EF4-FFF2-40B4-BE49-F238E27FC236}">
                <a16:creationId xmlns:a16="http://schemas.microsoft.com/office/drawing/2014/main" id="{D1C95008-6F64-8CB0-29B5-951E6FCF816E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3903221" y="633294"/>
            <a:ext cx="1068986" cy="1068986"/>
          </a:xfrm>
          <a:prstGeom prst="rect">
            <a:avLst/>
          </a:prstGeom>
        </p:spPr>
      </p:pic>
      <p:pic>
        <p:nvPicPr>
          <p:cNvPr id="44" name="グラフィックス 43" descr="リース (祭日)">
            <a:extLst>
              <a:ext uri="{FF2B5EF4-FFF2-40B4-BE49-F238E27FC236}">
                <a16:creationId xmlns:a16="http://schemas.microsoft.com/office/drawing/2014/main" id="{D129B221-8918-FCAC-BF50-3DE1FD04035A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9229552" y="488674"/>
            <a:ext cx="742950" cy="742950"/>
          </a:xfrm>
          <a:prstGeom prst="rect">
            <a:avLst/>
          </a:prstGeom>
        </p:spPr>
      </p:pic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6A980E60-3224-E8F6-C386-D6D9CAD8F751}"/>
              </a:ext>
            </a:extLst>
          </p:cNvPr>
          <p:cNvCxnSpPr>
            <a:cxnSpLocks/>
          </p:cNvCxnSpPr>
          <p:nvPr/>
        </p:nvCxnSpPr>
        <p:spPr>
          <a:xfrm>
            <a:off x="3897443" y="4219671"/>
            <a:ext cx="5942458" cy="29977"/>
          </a:xfrm>
          <a:prstGeom prst="line">
            <a:avLst/>
          </a:prstGeom>
          <a:ln cmpd="dbl">
            <a:solidFill>
              <a:schemeClr val="tx1">
                <a:alpha val="64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1821FBC6-7A6D-167E-7ED2-20BDDDD160E1}"/>
              </a:ext>
            </a:extLst>
          </p:cNvPr>
          <p:cNvSpPr txBox="1"/>
          <p:nvPr/>
        </p:nvSpPr>
        <p:spPr>
          <a:xfrm>
            <a:off x="4262438" y="3429001"/>
            <a:ext cx="5119127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5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お花見やバーベキューなど季節を感じられる</a:t>
            </a:r>
            <a:endParaRPr lang="en-US" altLang="ja-JP" sz="1950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95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イベントを今後もたくさんご用意しております♪</a:t>
            </a:r>
          </a:p>
          <a:p>
            <a:endParaRPr lang="ja-JP" altLang="en-US" sz="1950" dirty="0"/>
          </a:p>
        </p:txBody>
      </p:sp>
      <p:pic>
        <p:nvPicPr>
          <p:cNvPr id="56" name="図 55">
            <a:extLst>
              <a:ext uri="{FF2B5EF4-FFF2-40B4-BE49-F238E27FC236}">
                <a16:creationId xmlns:a16="http://schemas.microsoft.com/office/drawing/2014/main" id="{611DD267-6BC3-0B82-BCB6-355AD399DE1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2761" y="4290760"/>
            <a:ext cx="2049773" cy="2338958"/>
          </a:xfrm>
          <a:prstGeom prst="rect">
            <a:avLst/>
          </a:prstGeom>
        </p:spPr>
      </p:pic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DF6A6D4B-7033-9814-B679-0653D4EF9C62}"/>
              </a:ext>
            </a:extLst>
          </p:cNvPr>
          <p:cNvSpPr/>
          <p:nvPr/>
        </p:nvSpPr>
        <p:spPr>
          <a:xfrm>
            <a:off x="4314057" y="4442793"/>
            <a:ext cx="355995" cy="27317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DA9C32B9-93E8-683D-3491-5FB0F49737DF}"/>
              </a:ext>
            </a:extLst>
          </p:cNvPr>
          <p:cNvSpPr/>
          <p:nvPr/>
        </p:nvSpPr>
        <p:spPr>
          <a:xfrm>
            <a:off x="4298111" y="4899670"/>
            <a:ext cx="355995" cy="2781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1E387980-0E75-EA75-DF60-027EDF676389}"/>
              </a:ext>
            </a:extLst>
          </p:cNvPr>
          <p:cNvSpPr/>
          <p:nvPr/>
        </p:nvSpPr>
        <p:spPr>
          <a:xfrm>
            <a:off x="5440090" y="4914690"/>
            <a:ext cx="304003" cy="2781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44BC03E8-B56B-F667-7106-F8A91BCF16BE}"/>
              </a:ext>
            </a:extLst>
          </p:cNvPr>
          <p:cNvSpPr txBox="1"/>
          <p:nvPr/>
        </p:nvSpPr>
        <p:spPr>
          <a:xfrm>
            <a:off x="4307139" y="4433078"/>
            <a:ext cx="448268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63" dirty="0">
                <a:solidFill>
                  <a:srgbClr val="FF0000"/>
                </a:solidFill>
              </a:rPr>
              <a:t>済</a:t>
            </a: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55F028C0-7945-C7D3-0CE4-DE88DEABEFFA}"/>
              </a:ext>
            </a:extLst>
          </p:cNvPr>
          <p:cNvSpPr txBox="1"/>
          <p:nvPr/>
        </p:nvSpPr>
        <p:spPr>
          <a:xfrm>
            <a:off x="4298111" y="4916876"/>
            <a:ext cx="448268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63" dirty="0">
                <a:solidFill>
                  <a:srgbClr val="FF0000"/>
                </a:solidFill>
              </a:rPr>
              <a:t>済</a:t>
            </a: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8E3CEE0D-2310-6D90-23A2-A520F7C5BCDA}"/>
              </a:ext>
            </a:extLst>
          </p:cNvPr>
          <p:cNvSpPr txBox="1"/>
          <p:nvPr/>
        </p:nvSpPr>
        <p:spPr>
          <a:xfrm>
            <a:off x="5399627" y="4899670"/>
            <a:ext cx="448268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63" dirty="0">
                <a:solidFill>
                  <a:srgbClr val="FF0000"/>
                </a:solidFill>
              </a:rPr>
              <a:t>済</a:t>
            </a: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4A51E2A4-BE0C-CEB4-3CD4-443F85F6A2BA}"/>
              </a:ext>
            </a:extLst>
          </p:cNvPr>
          <p:cNvSpPr txBox="1"/>
          <p:nvPr/>
        </p:nvSpPr>
        <p:spPr>
          <a:xfrm>
            <a:off x="6187943" y="4303847"/>
            <a:ext cx="3600600" cy="542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63" dirty="0"/>
              <a:t>空室は残り２部屋です。</a:t>
            </a:r>
            <a:endParaRPr lang="en-US" altLang="ja-JP" sz="1463" dirty="0"/>
          </a:p>
          <a:p>
            <a:r>
              <a:rPr lang="ja-JP" altLang="en-US" sz="1463" dirty="0"/>
              <a:t>ご見学・体験利用お待ちしております♪</a:t>
            </a:r>
          </a:p>
        </p:txBody>
      </p:sp>
      <p:sp>
        <p:nvSpPr>
          <p:cNvPr id="65" name="タイトル 1">
            <a:extLst>
              <a:ext uri="{FF2B5EF4-FFF2-40B4-BE49-F238E27FC236}">
                <a16:creationId xmlns:a16="http://schemas.microsoft.com/office/drawing/2014/main" id="{28B2AACF-C0AE-2F36-4AAA-DDB3D664141A}"/>
              </a:ext>
            </a:extLst>
          </p:cNvPr>
          <p:cNvSpPr txBox="1">
            <a:spLocks/>
          </p:cNvSpPr>
          <p:nvPr/>
        </p:nvSpPr>
        <p:spPr>
          <a:xfrm>
            <a:off x="6174066" y="5008630"/>
            <a:ext cx="3600600" cy="773811"/>
          </a:xfrm>
          <a:prstGeom prst="rect">
            <a:avLst/>
          </a:prstGeom>
        </p:spPr>
        <p:txBody>
          <a:bodyPr vert="horz" lIns="74295" tIns="37148" rIns="74295" bIns="37148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3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クレスタ嵐山</a:t>
            </a:r>
            <a:endParaRPr lang="en-US" altLang="ja-JP" sz="13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l"/>
            <a:r>
              <a:rPr lang="ja-JP" altLang="en-US" sz="13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埼玉県比企郡嵐山町むさし台２－１２－２</a:t>
            </a:r>
            <a:endParaRPr lang="en-US" altLang="ja-JP" sz="13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l"/>
            <a:r>
              <a:rPr lang="en-US" altLang="ja-JP" sz="13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MOBILE;080-5224-5861</a:t>
            </a:r>
            <a:r>
              <a:rPr lang="ja-JP" altLang="en-US" sz="13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（担当：五十嵐）</a:t>
            </a:r>
            <a:endParaRPr lang="en-US" altLang="ja-JP" sz="13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l"/>
            <a:endParaRPr lang="ja-JP" altLang="en-US" sz="975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67" name="図 66">
            <a:extLst>
              <a:ext uri="{FF2B5EF4-FFF2-40B4-BE49-F238E27FC236}">
                <a16:creationId xmlns:a16="http://schemas.microsoft.com/office/drawing/2014/main" id="{07E4C07D-4019-54CF-E7B5-AC5CCC5D443E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9150" y="5711277"/>
            <a:ext cx="563790" cy="563790"/>
          </a:xfrm>
          <a:prstGeom prst="rect">
            <a:avLst/>
          </a:prstGeom>
        </p:spPr>
      </p:pic>
      <p:pic>
        <p:nvPicPr>
          <p:cNvPr id="69" name="図 68">
            <a:extLst>
              <a:ext uri="{FF2B5EF4-FFF2-40B4-BE49-F238E27FC236}">
                <a16:creationId xmlns:a16="http://schemas.microsoft.com/office/drawing/2014/main" id="{39091A1F-F77C-B9D8-752B-8E0EA6FE321C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9627" y="5704095"/>
            <a:ext cx="597441" cy="597441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0A4E4CDC-09AE-35FE-4992-11895FDCCD38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9130" y="5737736"/>
            <a:ext cx="536743" cy="536743"/>
          </a:xfrm>
          <a:prstGeom prst="rect">
            <a:avLst/>
          </a:prstGeom>
        </p:spPr>
      </p:pic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6F03EBA2-2374-AF7C-00D8-0A1BE2A09714}"/>
              </a:ext>
            </a:extLst>
          </p:cNvPr>
          <p:cNvSpPr txBox="1"/>
          <p:nvPr/>
        </p:nvSpPr>
        <p:spPr>
          <a:xfrm>
            <a:off x="6064556" y="6275066"/>
            <a:ext cx="956646" cy="242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75" dirty="0"/>
              <a:t>ホームページ</a:t>
            </a: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E557A197-227E-AA02-712B-445F62A2FE85}"/>
              </a:ext>
            </a:extLst>
          </p:cNvPr>
          <p:cNvSpPr txBox="1"/>
          <p:nvPr/>
        </p:nvSpPr>
        <p:spPr>
          <a:xfrm>
            <a:off x="6889792" y="6274479"/>
            <a:ext cx="956646" cy="242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75" dirty="0"/>
              <a:t>パンフレット</a:t>
            </a: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1D977926-37B0-5B94-6C3C-4CBB228EAE04}"/>
              </a:ext>
            </a:extLst>
          </p:cNvPr>
          <p:cNvSpPr txBox="1"/>
          <p:nvPr/>
        </p:nvSpPr>
        <p:spPr>
          <a:xfrm>
            <a:off x="7833418" y="6252535"/>
            <a:ext cx="739626" cy="242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75" dirty="0"/>
              <a:t>施設地図</a:t>
            </a: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0C743AA2-2812-BE88-F13F-E93547A25CD9}"/>
              </a:ext>
            </a:extLst>
          </p:cNvPr>
          <p:cNvSpPr txBox="1"/>
          <p:nvPr/>
        </p:nvSpPr>
        <p:spPr>
          <a:xfrm>
            <a:off x="8651810" y="6105581"/>
            <a:ext cx="125157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dirty="0"/>
              <a:t>発行日</a:t>
            </a:r>
            <a:endParaRPr lang="en-US" altLang="ja-JP" sz="1300" dirty="0"/>
          </a:p>
          <a:p>
            <a:r>
              <a:rPr lang="ja-JP" altLang="en-US" sz="1300" dirty="0"/>
              <a:t>２０２３．１</a:t>
            </a:r>
          </a:p>
        </p:txBody>
      </p:sp>
    </p:spTree>
    <p:extLst>
      <p:ext uri="{BB962C8B-B14F-4D97-AF65-F5344CB8AC3E}">
        <p14:creationId xmlns:p14="http://schemas.microsoft.com/office/powerpoint/2010/main" val="2193397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</TotalTime>
  <Words>181</Words>
  <Application>Microsoft Office PowerPoint</Application>
  <PresentationFormat>A4 210 x 297 mm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HGP創英角ﾎﾟｯﾌﾟ体</vt:lpstr>
      <vt:lpstr>ＭＳ ゴシック</vt:lpstr>
      <vt:lpstr>游ゴシック</vt:lpstr>
      <vt:lpstr>Arial</vt:lpstr>
      <vt:lpstr>Calibri</vt:lpstr>
      <vt:lpstr>Calibri Light</vt:lpstr>
      <vt:lpstr>Office テーマ</vt:lpstr>
      <vt:lpstr>共同生活援助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共同生活援助</dc:title>
  <dc:creator>五十嵐 一洋</dc:creator>
  <cp:lastModifiedBy>五十嵐 一洋</cp:lastModifiedBy>
  <cp:revision>4</cp:revision>
  <cp:lastPrinted>2022-12-30T08:36:02Z</cp:lastPrinted>
  <dcterms:created xsi:type="dcterms:W3CDTF">2022-12-30T08:23:09Z</dcterms:created>
  <dcterms:modified xsi:type="dcterms:W3CDTF">2022-12-30T09:15:26Z</dcterms:modified>
</cp:coreProperties>
</file>